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9" r:id="rId15"/>
    <p:sldId id="310" r:id="rId16"/>
    <p:sldId id="311" r:id="rId17"/>
    <p:sldId id="279" r:id="rId18"/>
    <p:sldId id="312" r:id="rId19"/>
    <p:sldId id="332" r:id="rId20"/>
    <p:sldId id="333" r:id="rId21"/>
    <p:sldId id="313" r:id="rId22"/>
    <p:sldId id="314" r:id="rId23"/>
    <p:sldId id="315" r:id="rId24"/>
    <p:sldId id="316" r:id="rId25"/>
    <p:sldId id="317" r:id="rId26"/>
    <p:sldId id="280" r:id="rId27"/>
    <p:sldId id="318" r:id="rId28"/>
    <p:sldId id="321" r:id="rId29"/>
    <p:sldId id="322" r:id="rId30"/>
    <p:sldId id="323" r:id="rId31"/>
    <p:sldId id="324" r:id="rId32"/>
    <p:sldId id="325" r:id="rId33"/>
    <p:sldId id="334" r:id="rId34"/>
    <p:sldId id="335" r:id="rId35"/>
    <p:sldId id="336" r:id="rId36"/>
    <p:sldId id="337" r:id="rId37"/>
    <p:sldId id="338" r:id="rId38"/>
    <p:sldId id="328" r:id="rId39"/>
    <p:sldId id="339" r:id="rId40"/>
    <p:sldId id="329" r:id="rId41"/>
    <p:sldId id="33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3EA0-2F37-4F62-93D1-61BCD1BEDED7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BC2B-047C-4DA3-A87D-9C137F3EDB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5931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switch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inksys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goodview.com/node/16128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terminal#Dumb_terminal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770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math.stackexchange.com/questions/2189832/diagonalization-and-eigenvalues-of-a-matrix/218985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inchakdev.blogspot.com/2015/01/how-to-create-wifi-hotspot-using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reativecommons.org/licenses/by-nc-nd/3.0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Bastion_host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43024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93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836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0348-5F56-46F6-88A6-629678FC6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 Server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BB41-514D-415A-B20C-6553EDB8B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EN.600.444/644</a:t>
            </a:r>
          </a:p>
          <a:p>
            <a:r>
              <a:rPr lang="en-US" dirty="0"/>
              <a:t>Spring 2019</a:t>
            </a:r>
          </a:p>
          <a:p>
            <a:r>
              <a:rPr lang="en-US" b="1" dirty="0"/>
              <a:t>Dr. Seth James Nielson</a:t>
            </a:r>
          </a:p>
        </p:txBody>
      </p:sp>
    </p:spTree>
    <p:extLst>
      <p:ext uri="{BB962C8B-B14F-4D97-AF65-F5344CB8AC3E}">
        <p14:creationId xmlns:p14="http://schemas.microsoft.com/office/powerpoint/2010/main" val="240103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4175121" y="5708642"/>
            <a:ext cx="303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RECEIVES REQUEST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GOT A REQUEST!!!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8EF2F4-BDB3-4386-A890-CDADC0D04E13}"/>
              </a:ext>
            </a:extLst>
          </p:cNvPr>
          <p:cNvSpPr/>
          <p:nvPr/>
        </p:nvSpPr>
        <p:spPr>
          <a:xfrm>
            <a:off x="537883" y="30327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19-5B54-44AB-B117-88BD3C47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5C23-1185-4C3E-AFD1-53827C77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B057-2AAA-4AC8-9CDD-AFF36CA2C4C7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F8E-32A1-41DE-9FFF-5E25BB7ACA08}"/>
              </a:ext>
            </a:extLst>
          </p:cNvPr>
          <p:cNvSpPr txBox="1"/>
          <p:nvPr/>
        </p:nvSpPr>
        <p:spPr>
          <a:xfrm>
            <a:off x="3696368" y="5671127"/>
            <a:ext cx="479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dirty="0"/>
              <a:t>INVERTS TO/FROM </a:t>
            </a:r>
            <a:r>
              <a:rPr lang="en-US" dirty="0"/>
              <a:t>FOR RESPONSE</a:t>
            </a:r>
            <a:endParaRPr lang="en-US" b="1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9E9D4D0-4059-4A01-9AF1-B968CB935D2F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4490351-FBC0-4D14-A686-2334CF0CB35B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MY NEW PENPAL!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C1937-7F08-40DC-A7FB-11858825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1110" y="2287636"/>
            <a:ext cx="3469746" cy="2501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D93CC-0A39-41DE-9F2D-8C96E7DDF39A}"/>
              </a:ext>
            </a:extLst>
          </p:cNvPr>
          <p:cNvSpPr txBox="1"/>
          <p:nvPr/>
        </p:nvSpPr>
        <p:spPr>
          <a:xfrm>
            <a:off x="1250374" y="3656216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192.168.0.2:5280 </a:t>
            </a:r>
            <a:r>
              <a:rPr lang="en-US" b="1" dirty="0"/>
              <a:t>FROM: </a:t>
            </a:r>
            <a:r>
              <a:rPr lang="en-US" dirty="0"/>
              <a:t>192.168.0.1:80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F288B-0656-4BA5-ABC8-04D286B6161D}"/>
              </a:ext>
            </a:extLst>
          </p:cNvPr>
          <p:cNvSpPr txBox="1"/>
          <p:nvPr/>
        </p:nvSpPr>
        <p:spPr>
          <a:xfrm>
            <a:off x="1949945" y="29057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3A6EC4C-BD10-467B-8E9F-90762123356C}"/>
              </a:ext>
            </a:extLst>
          </p:cNvPr>
          <p:cNvSpPr/>
          <p:nvPr/>
        </p:nvSpPr>
        <p:spPr>
          <a:xfrm>
            <a:off x="684675" y="31866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131-06BD-491E-A174-6FC3D33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Listens to Many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D72-DEC5-4E4B-8AB2-56E9DFBD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8771" y="2786647"/>
            <a:ext cx="2354458" cy="235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C8922-3D91-4DA6-B175-E61549642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559" y="2742077"/>
            <a:ext cx="2773154" cy="210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BB9AA-518B-4FBF-ADDA-92281A16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74287" y="2786647"/>
            <a:ext cx="2773154" cy="210130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65E153A-605C-4877-B162-A8A55682A1DB}"/>
              </a:ext>
            </a:extLst>
          </p:cNvPr>
          <p:cNvSpPr/>
          <p:nvPr/>
        </p:nvSpPr>
        <p:spPr>
          <a:xfrm>
            <a:off x="7273229" y="33526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6D480-5B64-4EB2-8FEF-A83AA34B8CFA}"/>
              </a:ext>
            </a:extLst>
          </p:cNvPr>
          <p:cNvSpPr/>
          <p:nvPr/>
        </p:nvSpPr>
        <p:spPr>
          <a:xfrm>
            <a:off x="3779038" y="33526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4DAED-1142-426D-AEAF-A3B31CD4B042}"/>
              </a:ext>
            </a:extLst>
          </p:cNvPr>
          <p:cNvSpPr txBox="1"/>
          <p:nvPr/>
        </p:nvSpPr>
        <p:spPr>
          <a:xfrm>
            <a:off x="2337663" y="5627595"/>
            <a:ext cx="751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USES </a:t>
            </a:r>
            <a:r>
              <a:rPr lang="en-US" b="1" dirty="0"/>
              <a:t>(SRC IP, SRC PORT, DST IP, DST PORT)</a:t>
            </a:r>
            <a:r>
              <a:rPr lang="en-US" dirty="0"/>
              <a:t>* TO MULTIPLEX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D616-0C4B-4FD3-A423-12BB8F19A7D3}"/>
              </a:ext>
            </a:extLst>
          </p:cNvPr>
          <p:cNvSpPr txBox="1"/>
          <p:nvPr/>
        </p:nvSpPr>
        <p:spPr>
          <a:xfrm>
            <a:off x="2541981" y="5994638"/>
            <a:ext cx="710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one server on one port (e.g., webserver) handles many clients</a:t>
            </a:r>
          </a:p>
        </p:txBody>
      </p:sp>
    </p:spTree>
    <p:extLst>
      <p:ext uri="{BB962C8B-B14F-4D97-AF65-F5344CB8AC3E}">
        <p14:creationId xmlns:p14="http://schemas.microsoft.com/office/powerpoint/2010/main" val="305911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EE78-BC36-4CC9-88BB-710E06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9DD1-2447-4A7A-860E-47006AB9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Sockets are a simple abstraction of client-server</a:t>
            </a:r>
          </a:p>
          <a:p>
            <a:r>
              <a:rPr lang="en-US" dirty="0"/>
              <a:t>Thus, there is a “client” socket and  “server” socket</a:t>
            </a:r>
          </a:p>
          <a:p>
            <a:r>
              <a:rPr lang="en-US" dirty="0"/>
              <a:t>The server socket </a:t>
            </a:r>
            <a:r>
              <a:rPr lang="en-US" i="1" dirty="0"/>
              <a:t>listens</a:t>
            </a:r>
            <a:r>
              <a:rPr lang="en-US" dirty="0"/>
              <a:t> for incoming connections</a:t>
            </a:r>
          </a:p>
          <a:p>
            <a:r>
              <a:rPr lang="en-US" dirty="0"/>
              <a:t>The client socket makes an outbound connection to server</a:t>
            </a:r>
          </a:p>
          <a:p>
            <a:r>
              <a:rPr lang="en-US" dirty="0"/>
              <a:t>The server </a:t>
            </a:r>
            <a:r>
              <a:rPr lang="en-US" i="1" dirty="0"/>
              <a:t>accepts</a:t>
            </a:r>
            <a:r>
              <a:rPr lang="en-US" dirty="0"/>
              <a:t> the incoming connection and spawns a connected socket</a:t>
            </a:r>
          </a:p>
        </p:txBody>
      </p:sp>
    </p:spTree>
    <p:extLst>
      <p:ext uri="{BB962C8B-B14F-4D97-AF65-F5344CB8AC3E}">
        <p14:creationId xmlns:p14="http://schemas.microsoft.com/office/powerpoint/2010/main" val="91098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protocol is the set of rules that govern the interaction of two or more parties</a:t>
            </a:r>
          </a:p>
          <a:p>
            <a:r>
              <a:rPr lang="en-US" dirty="0"/>
              <a:t>In the context of networking, it defines how two nodes communicate</a:t>
            </a:r>
          </a:p>
          <a:p>
            <a:pPr lvl="1"/>
            <a:r>
              <a:rPr lang="en-US" dirty="0"/>
              <a:t>When a party can communicate</a:t>
            </a:r>
          </a:p>
          <a:p>
            <a:pPr lvl="1"/>
            <a:r>
              <a:rPr lang="en-US" dirty="0"/>
              <a:t>What a party can communicate, </a:t>
            </a:r>
            <a:r>
              <a:rPr lang="en-US" i="1" dirty="0"/>
              <a:t>including message structure</a:t>
            </a:r>
            <a:endParaRPr lang="en-US" dirty="0"/>
          </a:p>
          <a:p>
            <a:pPr lvl="1"/>
            <a:r>
              <a:rPr lang="en-US" dirty="0"/>
              <a:t>How a party responds to received communications</a:t>
            </a:r>
          </a:p>
          <a:p>
            <a:r>
              <a:rPr lang="en-US" b="1" i="1" dirty="0"/>
              <a:t>Certain outcomes or results are guaranteed when the rules are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Overloaded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Actually, a protocol often refers to two separate things</a:t>
            </a:r>
          </a:p>
          <a:p>
            <a:r>
              <a:rPr lang="en-US" b="1" dirty="0"/>
              <a:t>FIRST</a:t>
            </a:r>
            <a:r>
              <a:rPr lang="en-US" dirty="0"/>
              <a:t>, the rules/specification referred to on the previous slide</a:t>
            </a:r>
          </a:p>
          <a:p>
            <a:r>
              <a:rPr lang="en-US" b="1" dirty="0"/>
              <a:t>SECOND</a:t>
            </a:r>
            <a:r>
              <a:rPr lang="en-US" dirty="0"/>
              <a:t>, the computer module that </a:t>
            </a:r>
            <a:r>
              <a:rPr lang="en-US" i="1" dirty="0"/>
              <a:t>implements</a:t>
            </a:r>
            <a:r>
              <a:rPr lang="en-US" dirty="0"/>
              <a:t> the rules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754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Contemporary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  <a:p>
            <a:r>
              <a:rPr lang="en-US" dirty="0"/>
              <a:t>IP – Internet Protocol</a:t>
            </a:r>
          </a:p>
          <a:p>
            <a:r>
              <a:rPr lang="en-US" dirty="0"/>
              <a:t>SMTP – Simple Mail Transport Protocol</a:t>
            </a:r>
          </a:p>
        </p:txBody>
      </p:sp>
    </p:spTree>
    <p:extLst>
      <p:ext uri="{BB962C8B-B14F-4D97-AF65-F5344CB8AC3E}">
        <p14:creationId xmlns:p14="http://schemas.microsoft.com/office/powerpoint/2010/main" val="131783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Protocol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too many rules for any one protocol to handle</a:t>
            </a:r>
          </a:p>
          <a:p>
            <a:r>
              <a:rPr lang="en-US" dirty="0"/>
              <a:t>Also, behavior/rules need to change for different hardware/goals</a:t>
            </a:r>
          </a:p>
          <a:p>
            <a:r>
              <a:rPr lang="en-US" dirty="0"/>
              <a:t>For example, consider HTTP</a:t>
            </a:r>
          </a:p>
          <a:p>
            <a:pPr lvl="1"/>
            <a:r>
              <a:rPr lang="en-US" dirty="0"/>
              <a:t>HTTP protocol shouldn’t need to worry about the IP protocol rules</a:t>
            </a:r>
          </a:p>
          <a:p>
            <a:pPr lvl="1"/>
            <a:r>
              <a:rPr lang="en-US" dirty="0"/>
              <a:t>HTTP definitely shouldn’t need to worry about Ethernet rules</a:t>
            </a:r>
          </a:p>
          <a:p>
            <a:pPr lvl="1"/>
            <a:r>
              <a:rPr lang="en-US" dirty="0"/>
              <a:t>And HTTP should work even after a switch from Ethernet to </a:t>
            </a:r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i="1" dirty="0"/>
              <a:t>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Object-oriented design has been around long before object-oriented programming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Information hiding</a:t>
            </a:r>
          </a:p>
          <a:p>
            <a:r>
              <a:rPr lang="en-US" dirty="0"/>
              <a:t>Protocols are designed in an object-oriented fashion</a:t>
            </a:r>
          </a:p>
          <a:p>
            <a:pPr lvl="1"/>
            <a:r>
              <a:rPr lang="en-US" dirty="0"/>
              <a:t>Protocols are combined to solve more complex problems</a:t>
            </a:r>
          </a:p>
          <a:p>
            <a:pPr lvl="1"/>
            <a:r>
              <a:rPr lang="en-US" dirty="0"/>
              <a:t>Each protocol should focus on one purpose/goal (High Cohesion)</a:t>
            </a:r>
          </a:p>
          <a:p>
            <a:pPr lvl="1"/>
            <a:r>
              <a:rPr lang="en-US" dirty="0"/>
              <a:t>Different component protocols can be swapped (Low coupling)</a:t>
            </a:r>
          </a:p>
          <a:p>
            <a:r>
              <a:rPr lang="en-US" dirty="0"/>
              <a:t>We call a group of protocols that work together a </a:t>
            </a:r>
            <a:r>
              <a:rPr lang="en-US" i="1" dirty="0"/>
              <a:t>protocol stack</a:t>
            </a:r>
          </a:p>
          <a:p>
            <a:r>
              <a:rPr lang="en-US" dirty="0"/>
              <a:t>In computer networking, a </a:t>
            </a:r>
            <a:r>
              <a:rPr lang="en-US" i="1" dirty="0"/>
              <a:t>network protocol stack </a:t>
            </a:r>
            <a:r>
              <a:rPr lang="en-US" dirty="0"/>
              <a:t>or a </a:t>
            </a:r>
            <a:r>
              <a:rPr lang="en-US" i="1" dirty="0"/>
              <a:t>network stack</a:t>
            </a:r>
          </a:p>
        </p:txBody>
      </p:sp>
    </p:spTree>
    <p:extLst>
      <p:ext uri="{BB962C8B-B14F-4D97-AF65-F5344CB8AC3E}">
        <p14:creationId xmlns:p14="http://schemas.microsoft.com/office/powerpoint/2010/main" val="43005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6DD7-6C91-4F23-A0A8-9E54DB2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Modular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45D-61CB-4000-B4A9-6909529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029" y="4970793"/>
            <a:ext cx="46990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E6004-B2F2-4444-B9B0-4E732A46F1E3}"/>
              </a:ext>
            </a:extLst>
          </p:cNvPr>
          <p:cNvSpPr txBox="1"/>
          <p:nvPr/>
        </p:nvSpPr>
        <p:spPr>
          <a:xfrm>
            <a:off x="812800" y="5935993"/>
            <a:ext cx="469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Network_swi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9F51-B77D-4C62-95FD-9D218FA46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6603" y="4462716"/>
            <a:ext cx="2089943" cy="1792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883D-483F-4DE4-9990-B2DD070B880F}"/>
              </a:ext>
            </a:extLst>
          </p:cNvPr>
          <p:cNvSpPr txBox="1"/>
          <p:nvPr/>
        </p:nvSpPr>
        <p:spPr>
          <a:xfrm>
            <a:off x="9051093" y="6425352"/>
            <a:ext cx="18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Linksy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EA25A2-B865-4DDA-800B-A8029D17AE1F}"/>
              </a:ext>
            </a:extLst>
          </p:cNvPr>
          <p:cNvSpPr/>
          <p:nvPr/>
        </p:nvSpPr>
        <p:spPr>
          <a:xfrm>
            <a:off x="1154002" y="1858139"/>
            <a:ext cx="1501181" cy="221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Ethernet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5905A-A91A-46FA-B458-AD51846D8C8D}"/>
              </a:ext>
            </a:extLst>
          </p:cNvPr>
          <p:cNvSpPr/>
          <p:nvPr/>
        </p:nvSpPr>
        <p:spPr>
          <a:xfrm>
            <a:off x="2964058" y="1858139"/>
            <a:ext cx="1501181" cy="2210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Monolith </a:t>
            </a:r>
          </a:p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8CE96B-653C-453C-A876-70B0C9E85435}"/>
              </a:ext>
            </a:extLst>
          </p:cNvPr>
          <p:cNvSpPr/>
          <p:nvPr/>
        </p:nvSpPr>
        <p:spPr>
          <a:xfrm>
            <a:off x="8816603" y="1858139"/>
            <a:ext cx="2089943" cy="488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E1129-52CF-427F-9B1E-2E6EBB419E07}"/>
              </a:ext>
            </a:extLst>
          </p:cNvPr>
          <p:cNvSpPr/>
          <p:nvPr/>
        </p:nvSpPr>
        <p:spPr>
          <a:xfrm>
            <a:off x="8562331" y="2474259"/>
            <a:ext cx="1051093" cy="4889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FCD22-E6F0-4C3E-A062-2390CFB22B4D}"/>
              </a:ext>
            </a:extLst>
          </p:cNvPr>
          <p:cNvSpPr/>
          <p:nvPr/>
        </p:nvSpPr>
        <p:spPr>
          <a:xfrm>
            <a:off x="10120736" y="2474259"/>
            <a:ext cx="1051093" cy="4889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B4C3-3089-4E1F-BBA3-D85DBD981C40}"/>
              </a:ext>
            </a:extLst>
          </p:cNvPr>
          <p:cNvSpPr/>
          <p:nvPr/>
        </p:nvSpPr>
        <p:spPr>
          <a:xfrm>
            <a:off x="8816603" y="3090379"/>
            <a:ext cx="2089943" cy="488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EF0CF-F909-48DB-8183-183E0F09993B}"/>
              </a:ext>
            </a:extLst>
          </p:cNvPr>
          <p:cNvSpPr/>
          <p:nvPr/>
        </p:nvSpPr>
        <p:spPr>
          <a:xfrm>
            <a:off x="8567443" y="3706499"/>
            <a:ext cx="1051093" cy="488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3C0D0-AF68-4D77-9E6A-C70B7B0C18B4}"/>
              </a:ext>
            </a:extLst>
          </p:cNvPr>
          <p:cNvSpPr/>
          <p:nvPr/>
        </p:nvSpPr>
        <p:spPr>
          <a:xfrm>
            <a:off x="10120735" y="3716279"/>
            <a:ext cx="1051093" cy="48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4DCFD0-4865-431F-9471-613882D17901}"/>
              </a:ext>
            </a:extLst>
          </p:cNvPr>
          <p:cNvSpPr/>
          <p:nvPr/>
        </p:nvSpPr>
        <p:spPr>
          <a:xfrm rot="19367858">
            <a:off x="1670012" y="3739697"/>
            <a:ext cx="484632" cy="180553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C8784F3-F543-451B-B275-F919A8D6E35E}"/>
              </a:ext>
            </a:extLst>
          </p:cNvPr>
          <p:cNvSpPr/>
          <p:nvPr/>
        </p:nvSpPr>
        <p:spPr>
          <a:xfrm rot="17114473">
            <a:off x="6088323" y="1531647"/>
            <a:ext cx="484632" cy="656185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FDDF7C-90EC-45E0-A5B4-173B1D43E437}"/>
              </a:ext>
            </a:extLst>
          </p:cNvPr>
          <p:cNvSpPr/>
          <p:nvPr/>
        </p:nvSpPr>
        <p:spPr>
          <a:xfrm rot="4270290">
            <a:off x="6703357" y="2744339"/>
            <a:ext cx="484632" cy="3547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999E091-1634-446F-8A77-B145E49A1066}"/>
              </a:ext>
            </a:extLst>
          </p:cNvPr>
          <p:cNvSpPr/>
          <p:nvPr/>
        </p:nvSpPr>
        <p:spPr>
          <a:xfrm rot="2012154">
            <a:off x="10214752" y="4039553"/>
            <a:ext cx="484632" cy="13718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4F6-350B-4492-9ECF-F88B494C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1960-1980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498-A0C6-43C4-A7B7-3316B931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8482" y="2678213"/>
            <a:ext cx="3819780" cy="253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2C29-6DC4-480C-8318-A22AB8871411}"/>
              </a:ext>
            </a:extLst>
          </p:cNvPr>
          <p:cNvSpPr txBox="1"/>
          <p:nvPr/>
        </p:nvSpPr>
        <p:spPr>
          <a:xfrm>
            <a:off x="7428482" y="5393227"/>
            <a:ext cx="381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aigoodview.com/node/16128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F87B-D9EA-4BFF-90EC-9A7A31E8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738" y="2672760"/>
            <a:ext cx="2947333" cy="26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75814-938D-4961-A491-095E380B2C4D}"/>
              </a:ext>
            </a:extLst>
          </p:cNvPr>
          <p:cNvSpPr txBox="1"/>
          <p:nvPr/>
        </p:nvSpPr>
        <p:spPr>
          <a:xfrm>
            <a:off x="2232337" y="7016920"/>
            <a:ext cx="9429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Computer_terminal#Dumb_terminal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88420-2333-4AEB-9E29-807ABFFA5155}"/>
              </a:ext>
            </a:extLst>
          </p:cNvPr>
          <p:cNvSpPr txBox="1"/>
          <p:nvPr/>
        </p:nvSpPr>
        <p:spPr>
          <a:xfrm>
            <a:off x="8508222" y="580892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B53F3-CDEF-49F9-A4C2-2B2C4BDD04E8}"/>
              </a:ext>
            </a:extLst>
          </p:cNvPr>
          <p:cNvSpPr txBox="1"/>
          <p:nvPr/>
        </p:nvSpPr>
        <p:spPr>
          <a:xfrm>
            <a:off x="1310477" y="580402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“DUMB” TERMINAL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4B3AB0E-D878-461E-B679-1574F08B7C9C}"/>
              </a:ext>
            </a:extLst>
          </p:cNvPr>
          <p:cNvSpPr/>
          <p:nvPr/>
        </p:nvSpPr>
        <p:spPr>
          <a:xfrm>
            <a:off x="4117244" y="3738323"/>
            <a:ext cx="3183285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41617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4C4-A61A-4924-AE53-12B5F6E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90E3-6F84-4637-B9E0-CBF565B00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separation of user/kernel space components</a:t>
            </a:r>
          </a:p>
          <a:p>
            <a:r>
              <a:rPr lang="en-US" dirty="0"/>
              <a:t>Code cannot be reused; code bloat</a:t>
            </a:r>
          </a:p>
          <a:p>
            <a:r>
              <a:rPr lang="en-US" dirty="0" err="1"/>
              <a:t>NxM</a:t>
            </a:r>
            <a:r>
              <a:rPr lang="en-US" dirty="0"/>
              <a:t> combinations</a:t>
            </a:r>
          </a:p>
          <a:p>
            <a:r>
              <a:rPr lang="en-US" dirty="0"/>
              <a:t>Patching nightmare</a:t>
            </a:r>
          </a:p>
          <a:p>
            <a:r>
              <a:rPr lang="en-US" dirty="0"/>
              <a:t>Testing limitations</a:t>
            </a:r>
          </a:p>
          <a:p>
            <a:r>
              <a:rPr lang="en-US" dirty="0"/>
              <a:t>List goes on and on</a:t>
            </a:r>
          </a:p>
        </p:txBody>
      </p:sp>
    </p:spTree>
    <p:extLst>
      <p:ext uri="{BB962C8B-B14F-4D97-AF65-F5344CB8AC3E}">
        <p14:creationId xmlns:p14="http://schemas.microsoft.com/office/powerpoint/2010/main" val="86740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Good object-oriented design is implementation independent</a:t>
            </a:r>
          </a:p>
          <a:p>
            <a:r>
              <a:rPr lang="en-US" dirty="0"/>
              <a:t>ISO defined a guide for any given network stack called the OSI Model</a:t>
            </a:r>
          </a:p>
          <a:p>
            <a:r>
              <a:rPr lang="en-US" dirty="0"/>
              <a:t>It has seven layers:</a:t>
            </a:r>
          </a:p>
          <a:p>
            <a:pPr lvl="1"/>
            <a:r>
              <a:rPr lang="en-US" dirty="0"/>
              <a:t>7: Application</a:t>
            </a:r>
          </a:p>
          <a:p>
            <a:pPr lvl="1"/>
            <a:r>
              <a:rPr lang="en-US" dirty="0"/>
              <a:t>6: Presentation</a:t>
            </a:r>
          </a:p>
          <a:p>
            <a:pPr lvl="1"/>
            <a:r>
              <a:rPr lang="en-US" dirty="0"/>
              <a:t>5: Session</a:t>
            </a:r>
          </a:p>
          <a:p>
            <a:pPr lvl="1"/>
            <a:r>
              <a:rPr lang="en-US" dirty="0"/>
              <a:t>4: Transport</a:t>
            </a:r>
          </a:p>
          <a:p>
            <a:pPr lvl="1"/>
            <a:r>
              <a:rPr lang="en-US" dirty="0"/>
              <a:t>3: Network</a:t>
            </a:r>
          </a:p>
          <a:p>
            <a:pPr lvl="1"/>
            <a:r>
              <a:rPr lang="en-US" dirty="0"/>
              <a:t>2: Data Link</a:t>
            </a:r>
          </a:p>
          <a:p>
            <a:pPr lvl="1"/>
            <a:r>
              <a:rPr lang="en-US" dirty="0"/>
              <a:t>1: Physical</a:t>
            </a:r>
          </a:p>
        </p:txBody>
      </p:sp>
    </p:spTree>
    <p:extLst>
      <p:ext uri="{BB962C8B-B14F-4D97-AF65-F5344CB8AC3E}">
        <p14:creationId xmlns:p14="http://schemas.microsoft.com/office/powerpoint/2010/main" val="434653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6680"/>
            <a:ext cx="86868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most OO-designs, the abstraction often breaks down</a:t>
            </a:r>
          </a:p>
          <a:p>
            <a:r>
              <a:rPr lang="en-US" dirty="0"/>
              <a:t>Many stacks have multiple protocols in “one layer”, and none in another</a:t>
            </a:r>
          </a:p>
          <a:p>
            <a:r>
              <a:rPr lang="en-US" dirty="0"/>
              <a:t>Modularity/abstraction/information hiding break down</a:t>
            </a:r>
          </a:p>
          <a:p>
            <a:r>
              <a:rPr lang="en-US" dirty="0"/>
              <a:t>The TCP/IP stack really only uses the following layers:</a:t>
            </a:r>
          </a:p>
          <a:p>
            <a:pPr lvl="1"/>
            <a:r>
              <a:rPr lang="en-US" dirty="0"/>
              <a:t>Application (Layer 7; example: HTTP)</a:t>
            </a:r>
          </a:p>
          <a:p>
            <a:pPr lvl="1"/>
            <a:r>
              <a:rPr lang="en-US" dirty="0"/>
              <a:t>Transport (Layer 4; TCP)</a:t>
            </a:r>
          </a:p>
          <a:p>
            <a:pPr lvl="1"/>
            <a:r>
              <a:rPr lang="en-US" dirty="0"/>
              <a:t>IP (Layer 3; IP)</a:t>
            </a:r>
          </a:p>
          <a:p>
            <a:pPr lvl="1"/>
            <a:r>
              <a:rPr lang="en-US" dirty="0"/>
              <a:t>Data Link (Layer 2; example: Ethernet)</a:t>
            </a:r>
          </a:p>
          <a:p>
            <a:r>
              <a:rPr lang="en-US" dirty="0"/>
              <a:t>NOTE: It’s common to just refer to a layer by it’s number (e.g., a layer-4 protocol)</a:t>
            </a:r>
          </a:p>
        </p:txBody>
      </p:sp>
    </p:spTree>
    <p:extLst>
      <p:ext uri="{BB962C8B-B14F-4D97-AF65-F5344CB8AC3E}">
        <p14:creationId xmlns:p14="http://schemas.microsoft.com/office/powerpoint/2010/main" val="346072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For our purposes, we will focus on TCP/IP and TCP/IP-like stacks</a:t>
            </a:r>
          </a:p>
          <a:p>
            <a:r>
              <a:rPr lang="en-US" dirty="0"/>
              <a:t>The TCP and IP layers are, obviously, fixed for layers 3 and 4.</a:t>
            </a:r>
          </a:p>
          <a:p>
            <a:r>
              <a:rPr lang="en-US" dirty="0"/>
              <a:t>But layers 7 and 2 vary widely</a:t>
            </a:r>
          </a:p>
          <a:p>
            <a:r>
              <a:rPr lang="en-US" dirty="0"/>
              <a:t>Millions of networked applications work over TCP/IP at layer 7</a:t>
            </a:r>
          </a:p>
          <a:p>
            <a:r>
              <a:rPr lang="en-US" dirty="0"/>
              <a:t>Many layer 2 protocols such as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  <a:p>
            <a:pPr lvl="1"/>
            <a:r>
              <a:rPr lang="en-US" dirty="0"/>
              <a:t>Networked applications work over </a:t>
            </a:r>
            <a:r>
              <a:rPr lang="en-US" dirty="0" err="1"/>
              <a:t>WiFi</a:t>
            </a:r>
            <a:r>
              <a:rPr lang="en-US" dirty="0"/>
              <a:t> or Ethernet without any change</a:t>
            </a:r>
          </a:p>
          <a:p>
            <a:pPr lvl="1"/>
            <a:r>
              <a:rPr lang="en-US" dirty="0"/>
              <a:t>Sometimes called a MAC protocol (Media Access Protocol)</a:t>
            </a:r>
          </a:p>
          <a:p>
            <a:pPr lvl="1"/>
            <a:r>
              <a:rPr lang="en-US" dirty="0"/>
              <a:t>TCP/IP work over a walkie-talkie with an appropriate MAC protocol</a:t>
            </a:r>
          </a:p>
        </p:txBody>
      </p:sp>
    </p:spTree>
    <p:extLst>
      <p:ext uri="{BB962C8B-B14F-4D97-AF65-F5344CB8AC3E}">
        <p14:creationId xmlns:p14="http://schemas.microsoft.com/office/powerpoint/2010/main" val="134311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Move in a Stack?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send, data is inserted (pushed) at the top-most protocol </a:t>
            </a:r>
          </a:p>
          <a:p>
            <a:r>
              <a:rPr lang="en-US" dirty="0"/>
              <a:t>The receiving protocol </a:t>
            </a:r>
          </a:p>
          <a:p>
            <a:pPr lvl="1"/>
            <a:r>
              <a:rPr lang="en-US" dirty="0"/>
              <a:t>Processes the data, potentially splitting, recoding,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Derives one or more chunks of data</a:t>
            </a:r>
          </a:p>
          <a:p>
            <a:pPr lvl="1"/>
            <a:r>
              <a:rPr lang="en-US" dirty="0"/>
              <a:t>Typically affixes a header to each, but sometimes a footer and/or other meta-data</a:t>
            </a:r>
          </a:p>
          <a:p>
            <a:pPr lvl="1"/>
            <a:r>
              <a:rPr lang="en-US" dirty="0"/>
              <a:t>Each chunk, along with the meta-data is a “packet”</a:t>
            </a:r>
          </a:p>
          <a:p>
            <a:pPr lvl="1"/>
            <a:r>
              <a:rPr lang="en-US" dirty="0"/>
              <a:t>The packet is inserted (pushed) down to the next layer</a:t>
            </a:r>
          </a:p>
          <a:p>
            <a:r>
              <a:rPr lang="en-US" dirty="0"/>
              <a:t>When data is received, the process is reversed</a:t>
            </a:r>
          </a:p>
        </p:txBody>
      </p:sp>
    </p:spTree>
    <p:extLst>
      <p:ext uri="{BB962C8B-B14F-4D97-AF65-F5344CB8AC3E}">
        <p14:creationId xmlns:p14="http://schemas.microsoft.com/office/powerpoint/2010/main" val="144636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1905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74669" y="2527069"/>
            <a:ext cx="17526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4669" y="3136669"/>
            <a:ext cx="1752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4669" y="3810000"/>
            <a:ext cx="1752600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2527069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2527069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2298" y="3165763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698" y="3165763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01853" y="3810000"/>
            <a:ext cx="1752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2253" y="3810000"/>
            <a:ext cx="644236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3400" y="3165763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82653" y="3810000"/>
            <a:ext cx="609600" cy="457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3400" y="3810000"/>
            <a:ext cx="644236" cy="457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</a:t>
            </a:r>
          </a:p>
        </p:txBody>
      </p:sp>
    </p:spTree>
    <p:extLst>
      <p:ext uri="{BB962C8B-B14F-4D97-AF65-F5344CB8AC3E}">
        <p14:creationId xmlns:p14="http://schemas.microsoft.com/office/powerpoint/2010/main" val="388947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 in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lowest layer, the MAC protocol simply connects two endpoints. Typically:</a:t>
            </a:r>
          </a:p>
          <a:p>
            <a:pPr lvl="1"/>
            <a:r>
              <a:rPr lang="en-US" dirty="0"/>
              <a:t>Has its own addressing scheme (MAC address)</a:t>
            </a:r>
          </a:p>
          <a:p>
            <a:pPr lvl="1"/>
            <a:r>
              <a:rPr lang="en-US" dirty="0"/>
              <a:t>Controls who talks when</a:t>
            </a:r>
          </a:p>
          <a:p>
            <a:pPr lvl="1"/>
            <a:r>
              <a:rPr lang="en-US" dirty="0"/>
              <a:t>Provides error detection and </a:t>
            </a:r>
            <a:r>
              <a:rPr lang="en-US" i="1" dirty="0"/>
              <a:t>error correction</a:t>
            </a:r>
            <a:endParaRPr lang="en-US" dirty="0"/>
          </a:p>
          <a:p>
            <a:r>
              <a:rPr lang="en-US" dirty="0"/>
              <a:t>IP (Internetwork Protocol) </a:t>
            </a:r>
          </a:p>
          <a:p>
            <a:pPr lvl="1"/>
            <a:r>
              <a:rPr lang="en-US" dirty="0"/>
              <a:t>Connects many different networks of different media types</a:t>
            </a:r>
          </a:p>
          <a:p>
            <a:pPr lvl="1"/>
            <a:r>
              <a:rPr lang="en-US" dirty="0"/>
              <a:t>Global addressing scheme</a:t>
            </a:r>
          </a:p>
          <a:p>
            <a:r>
              <a:rPr lang="en-US" dirty="0"/>
              <a:t>TCP</a:t>
            </a:r>
          </a:p>
          <a:p>
            <a:pPr lvl="1"/>
            <a:r>
              <a:rPr lang="en-US" dirty="0"/>
              <a:t>Reliable, in-order delivery (Session)</a:t>
            </a:r>
          </a:p>
          <a:p>
            <a:pPr lvl="1"/>
            <a:r>
              <a:rPr lang="en-US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1069980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one company writes all TCP modules; How do they work together?</a:t>
            </a:r>
          </a:p>
          <a:p>
            <a:r>
              <a:rPr lang="en-US" dirty="0"/>
              <a:t>Protocol specifications are approved by the IETF (Internet Engineering Task Force)</a:t>
            </a:r>
          </a:p>
          <a:p>
            <a:pPr lvl="1"/>
            <a:r>
              <a:rPr lang="en-US" dirty="0"/>
              <a:t>You can find the specifications in RFC’s (Request For Comments)</a:t>
            </a:r>
          </a:p>
          <a:p>
            <a:pPr lvl="1"/>
            <a:r>
              <a:rPr lang="en-US" dirty="0"/>
              <a:t>RFC 793 was the first specification of TCP (1981)</a:t>
            </a:r>
          </a:p>
          <a:p>
            <a:r>
              <a:rPr lang="en-US" dirty="0"/>
              <a:t>So long as an implementation follows the spec, it will be interoperable</a:t>
            </a:r>
          </a:p>
        </p:txBody>
      </p:sp>
    </p:spTree>
    <p:extLst>
      <p:ext uri="{BB962C8B-B14F-4D97-AF65-F5344CB8AC3E}">
        <p14:creationId xmlns:p14="http://schemas.microsoft.com/office/powerpoint/2010/main" val="16942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793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broken into “segments” in section 2.2</a:t>
            </a:r>
          </a:p>
          <a:p>
            <a:r>
              <a:rPr lang="en-US" dirty="0"/>
              <a:t>Network layers in section 2.5  (a little different from our usage)</a:t>
            </a:r>
          </a:p>
          <a:p>
            <a:r>
              <a:rPr lang="en-US" dirty="0"/>
              <a:t>Section 2.6 lays out critical goal: Reliability</a:t>
            </a:r>
          </a:p>
          <a:p>
            <a:pPr lvl="1"/>
            <a:r>
              <a:rPr lang="en-US" dirty="0"/>
              <a:t>Data is delivered reliably (i.e., delivery is assured)</a:t>
            </a:r>
          </a:p>
          <a:p>
            <a:pPr lvl="1"/>
            <a:r>
              <a:rPr lang="en-US" dirty="0"/>
              <a:t>Data is delivered in-order</a:t>
            </a:r>
          </a:p>
          <a:p>
            <a:pPr lvl="1"/>
            <a:r>
              <a:rPr lang="en-US" dirty="0"/>
              <a:t>How? Sequence numbers and acknowledgements on segments</a:t>
            </a:r>
          </a:p>
          <a:p>
            <a:r>
              <a:rPr lang="en-US" dirty="0"/>
              <a:t>Section 2.7 identifies another goal: Multiplexing</a:t>
            </a:r>
          </a:p>
          <a:p>
            <a:pPr lvl="1"/>
            <a:r>
              <a:rPr lang="en-US" dirty="0"/>
              <a:t>Different flows get different ports</a:t>
            </a:r>
          </a:p>
          <a:p>
            <a:r>
              <a:rPr lang="en-US" dirty="0"/>
              <a:t>Section 2.8 indicates that this is a </a:t>
            </a:r>
            <a:r>
              <a:rPr lang="en-US" i="1" dirty="0"/>
              <a:t>stream</a:t>
            </a:r>
            <a:r>
              <a:rPr lang="en-US" dirty="0"/>
              <a:t> based protocol</a:t>
            </a:r>
          </a:p>
        </p:txBody>
      </p:sp>
    </p:spTree>
    <p:extLst>
      <p:ext uri="{BB962C8B-B14F-4D97-AF65-F5344CB8AC3E}">
        <p14:creationId xmlns:p14="http://schemas.microsoft.com/office/powerpoint/2010/main" val="269102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806-68E9-4A1F-8D0A-20997D8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1980-2000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FDAF-F6C3-4A95-911A-38C7162F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3148" y="2543939"/>
            <a:ext cx="436088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DE9A-84DE-4E02-B939-FA84936BA78F}"/>
              </a:ext>
            </a:extLst>
          </p:cNvPr>
          <p:cNvSpPr txBox="1"/>
          <p:nvPr/>
        </p:nvSpPr>
        <p:spPr>
          <a:xfrm>
            <a:off x="4003148" y="6110203"/>
            <a:ext cx="4360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77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5456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52401"/>
            <a:ext cx="7824313" cy="6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6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and State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 is often useful to model a protocol as a finite state machine (FSM)</a:t>
            </a:r>
          </a:p>
          <a:p>
            <a:pPr lvl="1"/>
            <a:r>
              <a:rPr lang="en-US" dirty="0"/>
              <a:t>The protocol starts in an initial state</a:t>
            </a:r>
          </a:p>
          <a:p>
            <a:pPr lvl="1"/>
            <a:r>
              <a:rPr lang="en-US" dirty="0"/>
              <a:t>When it receives data, it processes the data and moves to a new state</a:t>
            </a:r>
          </a:p>
          <a:p>
            <a:r>
              <a:rPr lang="en-US" dirty="0"/>
              <a:t>For TCP, a state machine is defined in section 3.2</a:t>
            </a:r>
          </a:p>
          <a:p>
            <a:r>
              <a:rPr lang="en-US" dirty="0"/>
              <a:t>If you don’t know what a FSM is, or how it works, you should probably look it up</a:t>
            </a:r>
          </a:p>
        </p:txBody>
      </p:sp>
    </p:spTree>
    <p:extLst>
      <p:ext uri="{BB962C8B-B14F-4D97-AF65-F5344CB8AC3E}">
        <p14:creationId xmlns:p14="http://schemas.microsoft.com/office/powerpoint/2010/main" val="119765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Playground, we also have a network stack:</a:t>
            </a:r>
          </a:p>
          <a:p>
            <a:pPr lvl="1"/>
            <a:r>
              <a:rPr lang="en-US" dirty="0"/>
              <a:t>Application Layer (e.g., Escape Room, Bank)</a:t>
            </a:r>
          </a:p>
          <a:p>
            <a:pPr lvl="1"/>
            <a:r>
              <a:rPr lang="en-US" dirty="0"/>
              <a:t>Playground Wire Protocol (Layer2/3)</a:t>
            </a:r>
          </a:p>
          <a:p>
            <a:pPr lvl="1"/>
            <a:r>
              <a:rPr lang="en-US" dirty="0"/>
              <a:t>TPC/IP as our Mac Protocol</a:t>
            </a:r>
          </a:p>
          <a:p>
            <a:pPr marL="457200" lvl="2" indent="0">
              <a:buNone/>
            </a:pPr>
            <a:r>
              <a:rPr lang="en-US" b="1" dirty="0"/>
              <a:t>NOTE:</a:t>
            </a:r>
            <a:r>
              <a:rPr lang="en-US" dirty="0"/>
              <a:t>  This is important! TCP/IP, for our overlay network, is just a “wire”</a:t>
            </a:r>
          </a:p>
        </p:txBody>
      </p:sp>
    </p:spTree>
    <p:extLst>
      <p:ext uri="{BB962C8B-B14F-4D97-AF65-F5344CB8AC3E}">
        <p14:creationId xmlns:p14="http://schemas.microsoft.com/office/powerpoint/2010/main" val="4060564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804C-1A6C-4CCF-A6CB-1940A565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90520-2B38-4924-AA1A-ADCDF1E2426B}"/>
              </a:ext>
            </a:extLst>
          </p:cNvPr>
          <p:cNvSpPr/>
          <p:nvPr/>
        </p:nvSpPr>
        <p:spPr>
          <a:xfrm>
            <a:off x="2594156" y="2441085"/>
            <a:ext cx="20986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Escape Room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E8232-E6BE-4FF2-B51C-BF1263083B7B}"/>
              </a:ext>
            </a:extLst>
          </p:cNvPr>
          <p:cNvSpPr/>
          <p:nvPr/>
        </p:nvSpPr>
        <p:spPr>
          <a:xfrm>
            <a:off x="2594155" y="3355485"/>
            <a:ext cx="2098689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Playground Wire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35A4B-9F99-4230-AD7F-AE5137A7EE4B}"/>
              </a:ext>
            </a:extLst>
          </p:cNvPr>
          <p:cNvSpPr/>
          <p:nvPr/>
        </p:nvSpPr>
        <p:spPr>
          <a:xfrm>
            <a:off x="7117145" y="3355485"/>
            <a:ext cx="2098689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Playground Wire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2ED24-0ED0-4D82-9A5D-4DD9385168B7}"/>
              </a:ext>
            </a:extLst>
          </p:cNvPr>
          <p:cNvSpPr/>
          <p:nvPr/>
        </p:nvSpPr>
        <p:spPr>
          <a:xfrm>
            <a:off x="7117145" y="2441085"/>
            <a:ext cx="20986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Escape Room</a:t>
            </a:r>
          </a:p>
          <a:p>
            <a:pPr algn="ctr"/>
            <a:r>
              <a:rPr lang="en-US" dirty="0"/>
              <a:t>(server)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D6F9204-19D8-40C5-9006-E74DC672AF8A}"/>
              </a:ext>
            </a:extLst>
          </p:cNvPr>
          <p:cNvCxnSpPr>
            <a:stCxn id="5" idx="2"/>
            <a:endCxn id="6" idx="2"/>
          </p:cNvCxnSpPr>
          <p:nvPr/>
        </p:nvCxnSpPr>
        <p:spPr>
          <a:xfrm rot="16200000" flipH="1">
            <a:off x="5904995" y="2008390"/>
            <a:ext cx="12700" cy="4522990"/>
          </a:xfrm>
          <a:prstGeom prst="bentConnector3">
            <a:avLst>
              <a:gd name="adj1" fmla="val 836563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CFD78-7660-4F29-A4DD-44402AB97AF8}"/>
              </a:ext>
            </a:extLst>
          </p:cNvPr>
          <p:cNvSpPr txBox="1"/>
          <p:nvPr/>
        </p:nvSpPr>
        <p:spPr>
          <a:xfrm>
            <a:off x="5311394" y="4954679"/>
            <a:ext cx="15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TCP/IP “Wire”</a:t>
            </a:r>
          </a:p>
        </p:txBody>
      </p:sp>
    </p:spTree>
    <p:extLst>
      <p:ext uri="{BB962C8B-B14F-4D97-AF65-F5344CB8AC3E}">
        <p14:creationId xmlns:p14="http://schemas.microsoft.com/office/powerpoint/2010/main" val="2853039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Networking Pt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Notice we don’t have a layer 4 (session)</a:t>
            </a:r>
          </a:p>
          <a:p>
            <a:r>
              <a:rPr lang="en-US" dirty="0"/>
              <a:t>Packets transmitted using the playground wire protocol are not connected together</a:t>
            </a:r>
          </a:p>
          <a:p>
            <a:r>
              <a:rPr lang="en-US" dirty="0"/>
              <a:t>It’s just luck (!!!!) that certain applications “appear” to work right</a:t>
            </a:r>
          </a:p>
          <a:p>
            <a:r>
              <a:rPr lang="en-US" dirty="0"/>
              <a:t>And, once we turn on packet loss, there’s no guarantee anymore!</a:t>
            </a:r>
          </a:p>
          <a:p>
            <a:r>
              <a:rPr lang="en-US" dirty="0"/>
              <a:t>You will </a:t>
            </a:r>
            <a:r>
              <a:rPr lang="en-US" b="1" i="1" dirty="0"/>
              <a:t>DESIGN</a:t>
            </a:r>
            <a:r>
              <a:rPr lang="en-US" dirty="0"/>
              <a:t> and </a:t>
            </a:r>
            <a:r>
              <a:rPr lang="en-US" b="1" i="1" dirty="0"/>
              <a:t>IMPLEMENT</a:t>
            </a:r>
            <a:r>
              <a:rPr lang="en-US" dirty="0"/>
              <a:t> a </a:t>
            </a:r>
            <a:r>
              <a:rPr lang="en-US" i="1" dirty="0"/>
              <a:t>reliable </a:t>
            </a:r>
            <a:r>
              <a:rPr lang="en-US" dirty="0"/>
              <a:t>transport protocol for Playground.</a:t>
            </a:r>
          </a:p>
        </p:txBody>
      </p:sp>
    </p:spTree>
    <p:extLst>
      <p:ext uri="{BB962C8B-B14F-4D97-AF65-F5344CB8AC3E}">
        <p14:creationId xmlns:p14="http://schemas.microsoft.com/office/powerpoint/2010/main" val="4061274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804C-1A6C-4CCF-A6CB-1940A565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Upcoming LaB1: </a:t>
            </a:r>
            <a:r>
              <a:rPr lang="en-US" i="1" dirty="0"/>
              <a:t>Reliable Delivery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90520-2B38-4924-AA1A-ADCDF1E2426B}"/>
              </a:ext>
            </a:extLst>
          </p:cNvPr>
          <p:cNvSpPr/>
          <p:nvPr/>
        </p:nvSpPr>
        <p:spPr>
          <a:xfrm>
            <a:off x="2600505" y="2198779"/>
            <a:ext cx="20986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Escape Room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E8232-E6BE-4FF2-B51C-BF1263083B7B}"/>
              </a:ext>
            </a:extLst>
          </p:cNvPr>
          <p:cNvSpPr/>
          <p:nvPr/>
        </p:nvSpPr>
        <p:spPr>
          <a:xfrm>
            <a:off x="2594155" y="4033929"/>
            <a:ext cx="2098689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Playground Wire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35A4B-9F99-4230-AD7F-AE5137A7EE4B}"/>
              </a:ext>
            </a:extLst>
          </p:cNvPr>
          <p:cNvSpPr/>
          <p:nvPr/>
        </p:nvSpPr>
        <p:spPr>
          <a:xfrm>
            <a:off x="7117145" y="4033929"/>
            <a:ext cx="2098689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Playground Wire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2ED24-0ED0-4D82-9A5D-4DD9385168B7}"/>
              </a:ext>
            </a:extLst>
          </p:cNvPr>
          <p:cNvSpPr/>
          <p:nvPr/>
        </p:nvSpPr>
        <p:spPr>
          <a:xfrm>
            <a:off x="7117143" y="2198779"/>
            <a:ext cx="20986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Escape Room</a:t>
            </a:r>
          </a:p>
          <a:p>
            <a:pPr algn="ctr"/>
            <a:r>
              <a:rPr lang="en-US" dirty="0"/>
              <a:t>(server)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D6F9204-19D8-40C5-9006-E74DC672AF8A}"/>
              </a:ext>
            </a:extLst>
          </p:cNvPr>
          <p:cNvCxnSpPr>
            <a:stCxn id="5" idx="2"/>
            <a:endCxn id="6" idx="2"/>
          </p:cNvCxnSpPr>
          <p:nvPr/>
        </p:nvCxnSpPr>
        <p:spPr>
          <a:xfrm rot="16200000" flipH="1">
            <a:off x="5904995" y="2686834"/>
            <a:ext cx="12700" cy="4522990"/>
          </a:xfrm>
          <a:prstGeom prst="bentConnector3">
            <a:avLst>
              <a:gd name="adj1" fmla="val 836563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CFD78-7660-4F29-A4DD-44402AB97AF8}"/>
              </a:ext>
            </a:extLst>
          </p:cNvPr>
          <p:cNvSpPr txBox="1"/>
          <p:nvPr/>
        </p:nvSpPr>
        <p:spPr>
          <a:xfrm>
            <a:off x="5311394" y="5678062"/>
            <a:ext cx="15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TCP/IP “Wire”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F4DF65-C328-422F-9705-D284DDAD871A}"/>
              </a:ext>
            </a:extLst>
          </p:cNvPr>
          <p:cNvSpPr/>
          <p:nvPr/>
        </p:nvSpPr>
        <p:spPr>
          <a:xfrm>
            <a:off x="2594154" y="3119529"/>
            <a:ext cx="20986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Transport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993F7-76FD-47A1-A965-657F34CEEC60}"/>
              </a:ext>
            </a:extLst>
          </p:cNvPr>
          <p:cNvSpPr/>
          <p:nvPr/>
        </p:nvSpPr>
        <p:spPr>
          <a:xfrm>
            <a:off x="7117144" y="3119529"/>
            <a:ext cx="20986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Transport Protocol</a:t>
            </a:r>
          </a:p>
        </p:txBody>
      </p:sp>
    </p:spTree>
    <p:extLst>
      <p:ext uri="{BB962C8B-B14F-4D97-AF65-F5344CB8AC3E}">
        <p14:creationId xmlns:p14="http://schemas.microsoft.com/office/powerpoint/2010/main" val="416319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605-56CC-4AEF-872A-C1FA846C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87CB-1336-436E-A8BD-8BC3984B74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 group will create a PRFC to describe your protocol (Playground RFC)</a:t>
            </a:r>
          </a:p>
          <a:p>
            <a:r>
              <a:rPr lang="en-US" dirty="0"/>
              <a:t>It needs to define the protocol clearly enough that anyone in the class can implement it!</a:t>
            </a:r>
          </a:p>
          <a:p>
            <a:r>
              <a:rPr lang="en-US" dirty="0"/>
              <a:t>You will draft your PRFC as you create your protocol.</a:t>
            </a:r>
          </a:p>
          <a:p>
            <a:r>
              <a:rPr lang="en-US" dirty="0"/>
              <a:t>In creating the protocol, you need to define your packet structure.</a:t>
            </a:r>
          </a:p>
        </p:txBody>
      </p:sp>
    </p:spTree>
    <p:extLst>
      <p:ext uri="{BB962C8B-B14F-4D97-AF65-F5344CB8AC3E}">
        <p14:creationId xmlns:p14="http://schemas.microsoft.com/office/powerpoint/2010/main" val="111092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23" y="1264308"/>
            <a:ext cx="6473191" cy="5327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3757E-A261-4683-8BE9-2CACAAAC7466}"/>
              </a:ext>
            </a:extLst>
          </p:cNvPr>
          <p:cNvSpPr txBox="1"/>
          <p:nvPr/>
        </p:nvSpPr>
        <p:spPr>
          <a:xfrm>
            <a:off x="2835848" y="688821"/>
            <a:ext cx="2839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REMEMBER THIS</a:t>
            </a:r>
            <a:r>
              <a:rPr lang="en-US" b="1" dirty="0"/>
              <a:t>?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A5B3678C-9A09-4861-8984-A5F32254D198}"/>
              </a:ext>
            </a:extLst>
          </p:cNvPr>
          <p:cNvSpPr/>
          <p:nvPr/>
        </p:nvSpPr>
        <p:spPr>
          <a:xfrm rot="3402333">
            <a:off x="5635443" y="784726"/>
            <a:ext cx="1216152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63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WE ARE NOT GOING TO DEFINE PACKETS AT THE BIT/BYTE LEVEL</a:t>
            </a:r>
          </a:p>
          <a:p>
            <a:r>
              <a:rPr lang="en-US" dirty="0"/>
              <a:t>To make this easier, Playground provides a simple method for defining, creating, and processing packets</a:t>
            </a:r>
          </a:p>
          <a:p>
            <a:r>
              <a:rPr lang="en-US" dirty="0"/>
              <a:t>You start by defining a packet structure using the </a:t>
            </a:r>
            <a:r>
              <a:rPr lang="en-US" dirty="0" err="1"/>
              <a:t>PacketType</a:t>
            </a:r>
            <a:r>
              <a:rPr lang="en-US" dirty="0"/>
              <a:t>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playground.network.packet.fieldtypes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UINT32, STRING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playground.network.packet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PacketType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MyPacket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DEFINITION_IDENTIFIER = “netsec.20194.MyPacket”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DEFINITION_VERSION = “1.0”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FIELDS = [ 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”, STRING),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(“port”, UINT32) ]</a:t>
            </a:r>
          </a:p>
        </p:txBody>
      </p:sp>
    </p:spTree>
    <p:extLst>
      <p:ext uri="{BB962C8B-B14F-4D97-AF65-F5344CB8AC3E}">
        <p14:creationId xmlns:p14="http://schemas.microsoft.com/office/powerpoint/2010/main" val="82026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3098-C9AB-461E-B560-8F0E5B86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PacketType</a:t>
            </a:r>
            <a:r>
              <a:rPr lang="en-US" dirty="0"/>
              <a:t> And PRFC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AC9D-1382-4E76-B285-02205BFC02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i="1" u="sng" dirty="0"/>
              <a:t>NOT</a:t>
            </a:r>
            <a:r>
              <a:rPr lang="en-US" dirty="0"/>
              <a:t> put byte descriptions in your PRFC for your packet definitions</a:t>
            </a:r>
          </a:p>
          <a:p>
            <a:r>
              <a:rPr lang="en-US" dirty="0"/>
              <a:t>Instead, put in the playground packet type class definition!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E2C7E-58F2-49C6-AF3E-F5954BB9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80" y="2797081"/>
            <a:ext cx="3862637" cy="3178760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16768C43-CE3B-48EF-B295-B004EC085309}"/>
              </a:ext>
            </a:extLst>
          </p:cNvPr>
          <p:cNvSpPr/>
          <p:nvPr/>
        </p:nvSpPr>
        <p:spPr>
          <a:xfrm>
            <a:off x="1159435" y="3152309"/>
            <a:ext cx="3715526" cy="2562691"/>
          </a:xfrm>
          <a:prstGeom prst="noSmoking">
            <a:avLst>
              <a:gd name="adj" fmla="val 598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092F-BD14-4DDD-B8CE-3D080B9D96CA}"/>
              </a:ext>
            </a:extLst>
          </p:cNvPr>
          <p:cNvSpPr txBox="1"/>
          <p:nvPr/>
        </p:nvSpPr>
        <p:spPr>
          <a:xfrm>
            <a:off x="5022072" y="2797081"/>
            <a:ext cx="695094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playground.network.packet.fieldtypes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UINT32, STRING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playground.network.packet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PacketType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MyPacket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DEFINITION_IDENTIFIER = “netsec.20191.MyPacket”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DEFINITION_VERSION = “1.0”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BODY = [ (“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”, STRING),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(“port”, UINT32) ]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E5188-94CC-4A12-8284-E3167E0B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8217" y="3063972"/>
            <a:ext cx="2438095" cy="24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1B09DA-8B32-433F-9FAB-65931810CB73}"/>
              </a:ext>
            </a:extLst>
          </p:cNvPr>
          <p:cNvSpPr txBox="1"/>
          <p:nvPr/>
        </p:nvSpPr>
        <p:spPr>
          <a:xfrm>
            <a:off x="9058217" y="5502067"/>
            <a:ext cx="24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math.stackexchange.com/questions/2189832/diagonalization-and-eigenvalues-of-a-matrix/218985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5371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D74-199E-4C56-AEC3-C4BCA02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2000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5C68-5CB8-4BF4-8B87-EC545649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6965" y="2670868"/>
            <a:ext cx="5012629" cy="313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3A7C9-03F9-42AA-AB9C-58FFC8EDCF46}"/>
              </a:ext>
            </a:extLst>
          </p:cNvPr>
          <p:cNvSpPr txBox="1"/>
          <p:nvPr/>
        </p:nvSpPr>
        <p:spPr>
          <a:xfrm>
            <a:off x="6557273" y="5892236"/>
            <a:ext cx="495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stagram.com/2013/02/22/google-data-cent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0B4E-D3F8-4535-B469-6F145582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8503" y="2689411"/>
            <a:ext cx="4171950" cy="3057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738E7-03F4-4F4E-84B4-ABAECCEFE294}"/>
              </a:ext>
            </a:extLst>
          </p:cNvPr>
          <p:cNvSpPr txBox="1"/>
          <p:nvPr/>
        </p:nvSpPr>
        <p:spPr>
          <a:xfrm>
            <a:off x="748503" y="5803761"/>
            <a:ext cx="4171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dhinchakdev.blogspot.com/2015/01/how-to-create-wifi-hotspot-using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64AFF4B-36CA-4905-B537-ED89D2B4AFE5}"/>
              </a:ext>
            </a:extLst>
          </p:cNvPr>
          <p:cNvSpPr/>
          <p:nvPr/>
        </p:nvSpPr>
        <p:spPr>
          <a:xfrm>
            <a:off x="4718695" y="3738323"/>
            <a:ext cx="1980386" cy="74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12070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Packet Definitions Define a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But they are also practical and useful: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packet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MyPacket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packet.src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“20164.1.2.3”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packet.port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80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transport.write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packet.__serialize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__())</a:t>
            </a:r>
          </a:p>
        </p:txBody>
      </p:sp>
    </p:spTree>
    <p:extLst>
      <p:ext uri="{BB962C8B-B14F-4D97-AF65-F5344CB8AC3E}">
        <p14:creationId xmlns:p14="http://schemas.microsoft.com/office/powerpoint/2010/main" val="3752528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Deserializing</a:t>
            </a:r>
            <a:r>
              <a:rPr lang="en-US" dirty="0"/>
              <a:t> Packets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self._buffer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MyPacket.Deserializer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(self, data):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buffer.update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pkt in self._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buffer.nextPackets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pkt.src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pkt.port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170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D6-2A50-4F5C-B96A-26C19966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 Behind Client-server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8423-86B0-44F1-AFDE-3EF0F5F7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bunch of resources in a high-performance, centralized machine</a:t>
            </a:r>
          </a:p>
          <a:p>
            <a:r>
              <a:rPr lang="en-US" dirty="0"/>
              <a:t>Clients can be much “dumber” </a:t>
            </a:r>
            <a:r>
              <a:rPr lang="en-US" i="1" dirty="0"/>
              <a:t>by comparison</a:t>
            </a:r>
            <a:endParaRPr lang="en-US" dirty="0"/>
          </a:p>
          <a:p>
            <a:r>
              <a:rPr lang="en-US" dirty="0"/>
              <a:t>Much more efficient</a:t>
            </a:r>
          </a:p>
          <a:p>
            <a:pPr lvl="1"/>
            <a:r>
              <a:rPr lang="en-US" dirty="0"/>
              <a:t>Sharing data between devices, applications, and people (and marketing)</a:t>
            </a:r>
          </a:p>
          <a:p>
            <a:pPr lvl="1"/>
            <a:r>
              <a:rPr lang="en-US" dirty="0"/>
              <a:t>Access from multiple locations (including hackers!)</a:t>
            </a:r>
          </a:p>
          <a:p>
            <a:pPr lvl="1"/>
            <a:r>
              <a:rPr lang="en-US" dirty="0"/>
              <a:t>Time-sharing a central machine is more scalable and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34373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B5C-B9E6-465A-B712-D28C048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651F-B8A0-4DE7-BCB6-5652BBB0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B6FA-EF0A-4425-9FE0-81DD607B2EF4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2C73D-C409-456E-97ED-E063F5D336A0}"/>
              </a:ext>
            </a:extLst>
          </p:cNvPr>
          <p:cNvSpPr txBox="1"/>
          <p:nvPr/>
        </p:nvSpPr>
        <p:spPr>
          <a:xfrm>
            <a:off x="3706179" y="5618426"/>
            <a:ext cx="477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r>
              <a:rPr lang="en-US" b="1" i="1" dirty="0"/>
              <a:t>LISTENS</a:t>
            </a:r>
            <a:r>
              <a:rPr lang="en-US" dirty="0"/>
              <a:t> FOR INCOMING REQUESTS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43389C83-0326-4A55-A040-247DD013E867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B10788-677D-417E-B0EB-45C3166B58F4}"/>
              </a:ext>
            </a:extLst>
          </p:cNvPr>
          <p:cNvSpPr/>
          <p:nvPr/>
        </p:nvSpPr>
        <p:spPr>
          <a:xfrm>
            <a:off x="7774844" y="2581835"/>
            <a:ext cx="3305531" cy="1789682"/>
          </a:xfrm>
          <a:prstGeom prst="cloudCallout">
            <a:avLst>
              <a:gd name="adj1" fmla="val -103158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Lonely. I wish someone would talk to me!</a:t>
            </a:r>
          </a:p>
        </p:txBody>
      </p:sp>
    </p:spTree>
    <p:extLst>
      <p:ext uri="{BB962C8B-B14F-4D97-AF65-F5344CB8AC3E}">
        <p14:creationId xmlns:p14="http://schemas.microsoft.com/office/powerpoint/2010/main" val="25138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480-1B11-461F-9DCE-181E07A3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TCP/IP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DED1-659B-4DD3-A578-6910C0A0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359" y="2660072"/>
            <a:ext cx="2354458" cy="235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181B5-B235-44A9-A426-05052A655462}"/>
              </a:ext>
            </a:extLst>
          </p:cNvPr>
          <p:cNvSpPr txBox="1"/>
          <p:nvPr/>
        </p:nvSpPr>
        <p:spPr>
          <a:xfrm>
            <a:off x="4655127" y="5166114"/>
            <a:ext cx="22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Bastion_hos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37DB-9366-4A5A-9AA1-8491495B7EFE}"/>
              </a:ext>
            </a:extLst>
          </p:cNvPr>
          <p:cNvSpPr txBox="1"/>
          <p:nvPr/>
        </p:nvSpPr>
        <p:spPr>
          <a:xfrm>
            <a:off x="3572681" y="5623315"/>
            <a:ext cx="504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HAS AN </a:t>
            </a:r>
            <a:r>
              <a:rPr lang="en-US" b="1" dirty="0"/>
              <a:t>IP ADDRESS</a:t>
            </a:r>
            <a:r>
              <a:rPr lang="en-US" dirty="0"/>
              <a:t> AND</a:t>
            </a:r>
            <a:r>
              <a:rPr lang="en-US" b="1" dirty="0"/>
              <a:t> TCP PORT</a:t>
            </a:r>
            <a:endParaRPr lang="en-US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13C282E-224A-4481-BD8E-04827327CC8A}"/>
              </a:ext>
            </a:extLst>
          </p:cNvPr>
          <p:cNvSpPr/>
          <p:nvPr/>
        </p:nvSpPr>
        <p:spPr>
          <a:xfrm>
            <a:off x="5305272" y="3090379"/>
            <a:ext cx="914400" cy="914400"/>
          </a:xfrm>
          <a:prstGeom prst="smileyFace">
            <a:avLst>
              <a:gd name="adj" fmla="val -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B026CD0-992B-42AC-9B9B-CA0B1B6F3C6D}"/>
              </a:ext>
            </a:extLst>
          </p:cNvPr>
          <p:cNvSpPr/>
          <p:nvPr/>
        </p:nvSpPr>
        <p:spPr>
          <a:xfrm>
            <a:off x="7435516" y="2534159"/>
            <a:ext cx="3946101" cy="1789682"/>
          </a:xfrm>
          <a:prstGeom prst="cloudCallout">
            <a:avLst>
              <a:gd name="adj1" fmla="val -87049"/>
              <a:gd name="adj2" fmla="val -10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Now I have an </a:t>
            </a:r>
            <a:r>
              <a:rPr lang="en-US" b="1" u="sng" dirty="0"/>
              <a:t>Address/Port</a:t>
            </a:r>
            <a:r>
              <a:rPr lang="en-US" b="1" dirty="0"/>
              <a:t>!  Maybe I’ll get Requests!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BA80C-ECC1-4C60-AA55-32F96C96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3341" y="2908546"/>
            <a:ext cx="3332018" cy="1843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748DD-373F-4C61-A2E1-0261A52CC79C}"/>
              </a:ext>
            </a:extLst>
          </p:cNvPr>
          <p:cNvSpPr txBox="1"/>
          <p:nvPr/>
        </p:nvSpPr>
        <p:spPr>
          <a:xfrm>
            <a:off x="1964273" y="4920798"/>
            <a:ext cx="16515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430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7ECF3-1E04-468A-AD25-BAB33E9293F0}"/>
              </a:ext>
            </a:extLst>
          </p:cNvPr>
          <p:cNvSpPr txBox="1"/>
          <p:nvPr/>
        </p:nvSpPr>
        <p:spPr>
          <a:xfrm rot="20629875">
            <a:off x="2841462" y="3565199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IP:</a:t>
            </a:r>
            <a:r>
              <a:rPr lang="en-US" dirty="0"/>
              <a:t> 192.168.0.1</a:t>
            </a:r>
          </a:p>
          <a:p>
            <a:r>
              <a:rPr lang="en-US" b="1" dirty="0"/>
              <a:t>PORT:</a:t>
            </a:r>
            <a:r>
              <a:rPr lang="en-US" dirty="0"/>
              <a:t> 80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8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BFC7-9047-4DE5-848D-315A555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Client </a:t>
            </a:r>
            <a:r>
              <a:rPr lang="en-US" dirty="0" err="1"/>
              <a:t>AbsTAction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EF449-890C-4641-94F1-5656C60A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0F5C1-6508-43E9-AD8B-C72F45D935CE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6E24F-0338-4FAB-A8CA-83FBA92BD89A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97F97EB-5B6F-4C62-B4B0-468FA3B5D20B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DCB115-F1D6-44A7-AE81-4FFAA1CA7F18}"/>
              </a:ext>
            </a:extLst>
          </p:cNvPr>
          <p:cNvSpPr/>
          <p:nvPr/>
        </p:nvSpPr>
        <p:spPr>
          <a:xfrm>
            <a:off x="4958297" y="3266413"/>
            <a:ext cx="5056094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</p:spTree>
    <p:extLst>
      <p:ext uri="{BB962C8B-B14F-4D97-AF65-F5344CB8AC3E}">
        <p14:creationId xmlns:p14="http://schemas.microsoft.com/office/powerpoint/2010/main" val="9300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75B-DD84-4580-94AE-CAFCB8F2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TCP/IP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1BB1-02EC-4E70-B204-DF40192E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063" y="2761637"/>
            <a:ext cx="2773154" cy="2101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EB4BC-8E35-485D-8C3C-E087A55A9E18}"/>
              </a:ext>
            </a:extLst>
          </p:cNvPr>
          <p:cNvSpPr txBox="1"/>
          <p:nvPr/>
        </p:nvSpPr>
        <p:spPr>
          <a:xfrm>
            <a:off x="2039063" y="5029177"/>
            <a:ext cx="27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9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68C4-C952-49AA-8C58-69861D8B6206}"/>
              </a:ext>
            </a:extLst>
          </p:cNvPr>
          <p:cNvSpPr txBox="1"/>
          <p:nvPr/>
        </p:nvSpPr>
        <p:spPr>
          <a:xfrm>
            <a:off x="3706179" y="5618426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</a:t>
            </a:r>
            <a:r>
              <a:rPr lang="en-US" b="1" i="1" dirty="0"/>
              <a:t>CONNECTS</a:t>
            </a:r>
            <a:r>
              <a:rPr lang="en-US" dirty="0"/>
              <a:t> TO MAKE OUTBOUND REQUESTS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87BE4F44-BA1D-4229-8031-377AE8CFD588}"/>
              </a:ext>
            </a:extLst>
          </p:cNvPr>
          <p:cNvSpPr/>
          <p:nvPr/>
        </p:nvSpPr>
        <p:spPr>
          <a:xfrm>
            <a:off x="2968440" y="297151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95EEBE-2A46-43FD-9C8B-7D47A61EB3BA}"/>
              </a:ext>
            </a:extLst>
          </p:cNvPr>
          <p:cNvSpPr/>
          <p:nvPr/>
        </p:nvSpPr>
        <p:spPr>
          <a:xfrm>
            <a:off x="7657080" y="3200351"/>
            <a:ext cx="2112410" cy="9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DBE3F-97D9-4719-A349-1733AA7B9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4921" y="2295793"/>
            <a:ext cx="3469746" cy="250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CB2F-F593-49D4-A030-906A8E14D071}"/>
              </a:ext>
            </a:extLst>
          </p:cNvPr>
          <p:cNvSpPr txBox="1"/>
          <p:nvPr/>
        </p:nvSpPr>
        <p:spPr>
          <a:xfrm>
            <a:off x="5232128" y="4906905"/>
            <a:ext cx="242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pngimg.com/download/1836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7A7D2-990E-4E4A-AAAC-F116A8590822}"/>
              </a:ext>
            </a:extLst>
          </p:cNvPr>
          <p:cNvSpPr txBox="1"/>
          <p:nvPr/>
        </p:nvSpPr>
        <p:spPr>
          <a:xfrm>
            <a:off x="4854185" y="3664373"/>
            <a:ext cx="272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TO: </a:t>
            </a:r>
            <a:r>
              <a:rPr lang="en-US" dirty="0"/>
              <a:t>192.168.0.1:80</a:t>
            </a:r>
          </a:p>
          <a:p>
            <a:r>
              <a:rPr lang="en-US" b="1" dirty="0"/>
              <a:t>FROM:</a:t>
            </a:r>
            <a:r>
              <a:rPr lang="en-US" dirty="0"/>
              <a:t> 192.168.0.2:5280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C1BB9-4181-43E8-B4C1-817909A21A19}"/>
              </a:ext>
            </a:extLst>
          </p:cNvPr>
          <p:cNvSpPr/>
          <p:nvPr/>
        </p:nvSpPr>
        <p:spPr>
          <a:xfrm>
            <a:off x="6855555" y="3896260"/>
            <a:ext cx="524230" cy="4694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547ED-F4E4-481C-920D-5B57C00C74AE}"/>
              </a:ext>
            </a:extLst>
          </p:cNvPr>
          <p:cNvSpPr txBox="1"/>
          <p:nvPr/>
        </p:nvSpPr>
        <p:spPr>
          <a:xfrm>
            <a:off x="8454533" y="4640458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random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4BB65-391F-4406-912C-7053EC25E6F1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7379785" y="4175923"/>
            <a:ext cx="1074748" cy="64920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689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2836</TotalTime>
  <Words>1915</Words>
  <Application>Microsoft Office PowerPoint</Application>
  <PresentationFormat>Widescreen</PresentationFormat>
  <Paragraphs>281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Courier New</vt:lpstr>
      <vt:lpstr>Gill Sans MT</vt:lpstr>
      <vt:lpstr>Parcel</vt:lpstr>
      <vt:lpstr>Client Server Architecture</vt:lpstr>
      <vt:lpstr>Computing 1960-1980 (ish)</vt:lpstr>
      <vt:lpstr>Computing 1980-2000 (ish)</vt:lpstr>
      <vt:lpstr>Computing 2000 – Present</vt:lpstr>
      <vt:lpstr>General Ideas Behind Client-server</vt:lpstr>
      <vt:lpstr>Server Abstraction</vt:lpstr>
      <vt:lpstr>Preview of TCP/IP</vt:lpstr>
      <vt:lpstr>Meanwhile, Client AbsTAction</vt:lpstr>
      <vt:lpstr>TCP/IP Again</vt:lpstr>
      <vt:lpstr>Incoming Request</vt:lpstr>
      <vt:lpstr>Request Response</vt:lpstr>
      <vt:lpstr>Server Listens to Many Requests</vt:lpstr>
      <vt:lpstr>Sockets</vt:lpstr>
      <vt:lpstr>What is a Protocol?</vt:lpstr>
      <vt:lpstr>Overloaded Term</vt:lpstr>
      <vt:lpstr>Common Contemporary Protocols</vt:lpstr>
      <vt:lpstr>One Protocol is not Enough</vt:lpstr>
      <vt:lpstr>Protocol Stacks</vt:lpstr>
      <vt:lpstr>Monolithic vs Modular</vt:lpstr>
      <vt:lpstr>Other Problems with Monolithic</vt:lpstr>
      <vt:lpstr>OSI Model</vt:lpstr>
      <vt:lpstr>PowerPoint Presentation</vt:lpstr>
      <vt:lpstr>The OSI Model in Practice</vt:lpstr>
      <vt:lpstr>TCP/IP Stack</vt:lpstr>
      <vt:lpstr>How does Data Move in a Stack?</vt:lpstr>
      <vt:lpstr>TCP/IP Stack Example</vt:lpstr>
      <vt:lpstr>Division of Labor in TCP/IP</vt:lpstr>
      <vt:lpstr>Interoperability</vt:lpstr>
      <vt:lpstr>RFC 793 Overview</vt:lpstr>
      <vt:lpstr>PowerPoint Presentation</vt:lpstr>
      <vt:lpstr>Protocols and State Machines</vt:lpstr>
      <vt:lpstr>Playground Networking</vt:lpstr>
      <vt:lpstr>PowerPoint Presentation</vt:lpstr>
      <vt:lpstr>Playground Networking Pt 2</vt:lpstr>
      <vt:lpstr>The Upcoming LaB1: Reliable Delivery</vt:lpstr>
      <vt:lpstr>PRFC</vt:lpstr>
      <vt:lpstr>PowerPoint Presentation</vt:lpstr>
      <vt:lpstr>Packet Definition</vt:lpstr>
      <vt:lpstr>PacketType And PRFC</vt:lpstr>
      <vt:lpstr>The Packet Definitions Define a Standard</vt:lpstr>
      <vt:lpstr>Deserializing Packets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Network Security</dc:title>
  <dc:creator>Seth Nielson</dc:creator>
  <cp:lastModifiedBy>Seth Nielson</cp:lastModifiedBy>
  <cp:revision>26</cp:revision>
  <dcterms:created xsi:type="dcterms:W3CDTF">2019-01-26T18:10:59Z</dcterms:created>
  <dcterms:modified xsi:type="dcterms:W3CDTF">2019-09-30T17:34:20Z</dcterms:modified>
</cp:coreProperties>
</file>